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1" r:id="rId2"/>
    <p:sldId id="271" r:id="rId3"/>
    <p:sldId id="272" r:id="rId4"/>
    <p:sldId id="273" r:id="rId5"/>
    <p:sldId id="275" r:id="rId6"/>
    <p:sldId id="267" r:id="rId7"/>
    <p:sldId id="268" r:id="rId8"/>
    <p:sldId id="276" r:id="rId9"/>
    <p:sldId id="277" r:id="rId10"/>
    <p:sldId id="283" r:id="rId11"/>
    <p:sldId id="278" r:id="rId12"/>
    <p:sldId id="282"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74"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B303115C-C4D8-4D95-A44B-95A7BB23F76B}" type="datetimeFigureOut">
              <a:rPr lang="en-US" smtClean="0"/>
              <a:t>4/23/2019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F7926AFE-8BF8-4368-A59B-388308C34CCD}" type="slidenum">
              <a:rPr lang="en-US" smtClean="0"/>
              <a:t>‹#›</a:t>
            </a:fld>
            <a:endParaRPr lang="en-US"/>
          </a:p>
        </p:txBody>
      </p:sp>
    </p:spTree>
    <p:extLst>
      <p:ext uri="{BB962C8B-B14F-4D97-AF65-F5344CB8AC3E}">
        <p14:creationId xmlns:p14="http://schemas.microsoft.com/office/powerpoint/2010/main" val="3724755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B303115C-C4D8-4D95-A44B-95A7BB23F76B}" type="datetimeFigureOut">
              <a:rPr lang="en-US" smtClean="0"/>
              <a:t>4/23/2019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F7926AFE-8BF8-4368-A59B-388308C34CCD}" type="slidenum">
              <a:rPr lang="en-US" smtClean="0"/>
              <a:t>‹#›</a:t>
            </a:fld>
            <a:endParaRPr lang="en-US"/>
          </a:p>
        </p:txBody>
      </p:sp>
    </p:spTree>
    <p:extLst>
      <p:ext uri="{BB962C8B-B14F-4D97-AF65-F5344CB8AC3E}">
        <p14:creationId xmlns:p14="http://schemas.microsoft.com/office/powerpoint/2010/main" val="1878672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B303115C-C4D8-4D95-A44B-95A7BB23F76B}" type="datetimeFigureOut">
              <a:rPr lang="en-US" smtClean="0"/>
              <a:t>4/23/2019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F7926AFE-8BF8-4368-A59B-388308C34CCD}" type="slidenum">
              <a:rPr lang="en-US" smtClean="0"/>
              <a:t>‹#›</a:t>
            </a:fld>
            <a:endParaRPr lang="en-US"/>
          </a:p>
        </p:txBody>
      </p:sp>
    </p:spTree>
    <p:extLst>
      <p:ext uri="{BB962C8B-B14F-4D97-AF65-F5344CB8AC3E}">
        <p14:creationId xmlns:p14="http://schemas.microsoft.com/office/powerpoint/2010/main" val="3551407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B303115C-C4D8-4D95-A44B-95A7BB23F76B}" type="datetimeFigureOut">
              <a:rPr lang="en-US" smtClean="0"/>
              <a:t>4/23/2019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F7926AFE-8BF8-4368-A59B-388308C34CCD}" type="slidenum">
              <a:rPr lang="en-US" smtClean="0"/>
              <a:t>‹#›</a:t>
            </a:fld>
            <a:endParaRPr lang="en-US"/>
          </a:p>
        </p:txBody>
      </p:sp>
    </p:spTree>
    <p:extLst>
      <p:ext uri="{BB962C8B-B14F-4D97-AF65-F5344CB8AC3E}">
        <p14:creationId xmlns:p14="http://schemas.microsoft.com/office/powerpoint/2010/main" val="2309277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B303115C-C4D8-4D95-A44B-95A7BB23F76B}" type="datetimeFigureOut">
              <a:rPr lang="en-US" smtClean="0"/>
              <a:t>4/23/2019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F7926AFE-8BF8-4368-A59B-388308C34CCD}" type="slidenum">
              <a:rPr lang="en-US" smtClean="0"/>
              <a:t>‹#›</a:t>
            </a:fld>
            <a:endParaRPr lang="en-US"/>
          </a:p>
        </p:txBody>
      </p:sp>
    </p:spTree>
    <p:extLst>
      <p:ext uri="{BB962C8B-B14F-4D97-AF65-F5344CB8AC3E}">
        <p14:creationId xmlns:p14="http://schemas.microsoft.com/office/powerpoint/2010/main" val="4010534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B303115C-C4D8-4D95-A44B-95A7BB23F76B}" type="datetimeFigureOut">
              <a:rPr lang="en-US" smtClean="0"/>
              <a:t>4/23/2019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F7926AFE-8BF8-4368-A59B-388308C34CCD}" type="slidenum">
              <a:rPr lang="en-US" smtClean="0"/>
              <a:t>‹#›</a:t>
            </a:fld>
            <a:endParaRPr lang="en-US"/>
          </a:p>
        </p:txBody>
      </p:sp>
    </p:spTree>
    <p:extLst>
      <p:ext uri="{BB962C8B-B14F-4D97-AF65-F5344CB8AC3E}">
        <p14:creationId xmlns:p14="http://schemas.microsoft.com/office/powerpoint/2010/main" val="4224994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B303115C-C4D8-4D95-A44B-95A7BB23F76B}" type="datetimeFigureOut">
              <a:rPr lang="en-US" smtClean="0"/>
              <a:t>4/23/2019</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F7926AFE-8BF8-4368-A59B-388308C34CCD}" type="slidenum">
              <a:rPr lang="en-US" smtClean="0"/>
              <a:t>‹#›</a:t>
            </a:fld>
            <a:endParaRPr lang="en-US"/>
          </a:p>
        </p:txBody>
      </p:sp>
    </p:spTree>
    <p:extLst>
      <p:ext uri="{BB962C8B-B14F-4D97-AF65-F5344CB8AC3E}">
        <p14:creationId xmlns:p14="http://schemas.microsoft.com/office/powerpoint/2010/main" val="3423737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B303115C-C4D8-4D95-A44B-95A7BB23F76B}" type="datetimeFigureOut">
              <a:rPr lang="en-US" smtClean="0"/>
              <a:t>4/23/2019</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F7926AFE-8BF8-4368-A59B-388308C34CCD}" type="slidenum">
              <a:rPr lang="en-US" smtClean="0"/>
              <a:t>‹#›</a:t>
            </a:fld>
            <a:endParaRPr lang="en-US"/>
          </a:p>
        </p:txBody>
      </p:sp>
    </p:spTree>
    <p:extLst>
      <p:ext uri="{BB962C8B-B14F-4D97-AF65-F5344CB8AC3E}">
        <p14:creationId xmlns:p14="http://schemas.microsoft.com/office/powerpoint/2010/main" val="2781703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303115C-C4D8-4D95-A44B-95A7BB23F76B}" type="datetimeFigureOut">
              <a:rPr lang="en-US" smtClean="0"/>
              <a:t>4/23/2019</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F7926AFE-8BF8-4368-A59B-388308C34CCD}" type="slidenum">
              <a:rPr lang="en-US" smtClean="0"/>
              <a:t>‹#›</a:t>
            </a:fld>
            <a:endParaRPr lang="en-US"/>
          </a:p>
        </p:txBody>
      </p:sp>
    </p:spTree>
    <p:extLst>
      <p:ext uri="{BB962C8B-B14F-4D97-AF65-F5344CB8AC3E}">
        <p14:creationId xmlns:p14="http://schemas.microsoft.com/office/powerpoint/2010/main" val="2759542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303115C-C4D8-4D95-A44B-95A7BB23F76B}" type="datetimeFigureOut">
              <a:rPr lang="en-US" smtClean="0"/>
              <a:t>4/23/2019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F7926AFE-8BF8-4368-A59B-388308C34CCD}" type="slidenum">
              <a:rPr lang="en-US" smtClean="0"/>
              <a:t>‹#›</a:t>
            </a:fld>
            <a:endParaRPr lang="en-US"/>
          </a:p>
        </p:txBody>
      </p:sp>
    </p:spTree>
    <p:extLst>
      <p:ext uri="{BB962C8B-B14F-4D97-AF65-F5344CB8AC3E}">
        <p14:creationId xmlns:p14="http://schemas.microsoft.com/office/powerpoint/2010/main" val="3155949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303115C-C4D8-4D95-A44B-95A7BB23F76B}" type="datetimeFigureOut">
              <a:rPr lang="en-US" smtClean="0"/>
              <a:t>4/23/2019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F7926AFE-8BF8-4368-A59B-388308C34CCD}" type="slidenum">
              <a:rPr lang="en-US" smtClean="0"/>
              <a:t>‹#›</a:t>
            </a:fld>
            <a:endParaRPr lang="en-US"/>
          </a:p>
        </p:txBody>
      </p:sp>
    </p:spTree>
    <p:extLst>
      <p:ext uri="{BB962C8B-B14F-4D97-AF65-F5344CB8AC3E}">
        <p14:creationId xmlns:p14="http://schemas.microsoft.com/office/powerpoint/2010/main" val="4073788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03115C-C4D8-4D95-A44B-95A7BB23F76B}" type="datetimeFigureOut">
              <a:rPr lang="en-US" smtClean="0"/>
              <a:t>4/23/2019</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926AFE-8BF8-4368-A59B-388308C34CCD}" type="slidenum">
              <a:rPr lang="en-US" smtClean="0"/>
              <a:t>‹#›</a:t>
            </a:fld>
            <a:endParaRPr lang="en-US"/>
          </a:p>
        </p:txBody>
      </p:sp>
    </p:spTree>
    <p:extLst>
      <p:ext uri="{BB962C8B-B14F-4D97-AF65-F5344CB8AC3E}">
        <p14:creationId xmlns:p14="http://schemas.microsoft.com/office/powerpoint/2010/main" val="23727700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المحاضرة السادسة </a:t>
            </a:r>
            <a:endParaRPr lang="en-US" dirty="0"/>
          </a:p>
        </p:txBody>
      </p:sp>
      <p:sp>
        <p:nvSpPr>
          <p:cNvPr id="3" name="عنصر نائب للمحتوى 2"/>
          <p:cNvSpPr>
            <a:spLocks noGrp="1"/>
          </p:cNvSpPr>
          <p:nvPr>
            <p:ph idx="1"/>
          </p:nvPr>
        </p:nvSpPr>
        <p:spPr/>
        <p:txBody>
          <a:bodyPr/>
          <a:lstStyle/>
          <a:p>
            <a:pPr algn="r" rtl="1"/>
            <a:r>
              <a:rPr lang="ar-IQ" dirty="0" smtClean="0"/>
              <a:t>تطرقنا في المحاضرة السابقة الى </a:t>
            </a:r>
          </a:p>
          <a:p>
            <a:pPr algn="r" rtl="1"/>
            <a:r>
              <a:rPr lang="ar-IQ" dirty="0" smtClean="0"/>
              <a:t>المحراث المطرحي القلاب مكوناته الاساسية  </a:t>
            </a:r>
          </a:p>
          <a:p>
            <a:pPr algn="r" rtl="1"/>
            <a:r>
              <a:rPr lang="ar-IQ" dirty="0" smtClean="0"/>
              <a:t>سوف نتطرق في هذه المحاضرة الى </a:t>
            </a:r>
          </a:p>
          <a:p>
            <a:pPr algn="r" rtl="1"/>
            <a:r>
              <a:rPr lang="ar-IQ" dirty="0" smtClean="0"/>
              <a:t>المحراث القرصي </a:t>
            </a:r>
          </a:p>
          <a:p>
            <a:pPr algn="r" rtl="1"/>
            <a:r>
              <a:rPr lang="ar-IQ" dirty="0" smtClean="0"/>
              <a:t>المحراث الدوراني </a:t>
            </a:r>
            <a:endParaRPr lang="en-US" dirty="0"/>
          </a:p>
        </p:txBody>
      </p:sp>
    </p:spTree>
    <p:extLst>
      <p:ext uri="{BB962C8B-B14F-4D97-AF65-F5344CB8AC3E}">
        <p14:creationId xmlns:p14="http://schemas.microsoft.com/office/powerpoint/2010/main" val="760608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lgn="just" rtl="1">
              <a:buNone/>
            </a:pPr>
            <a:r>
              <a:rPr lang="ar-IQ" dirty="0"/>
              <a:t>يمتاز هذا المحراث بانه يقوم بعملية الحراثة والتنعيم دفعة واحدة كما انه جيد في مقاومة الادغال الحولية عريضة الاوراق، الا انه يعاب عليه ثمنه المرتفع ويحتاج الى قدرة كبيرة لإدارته وتشغيله ويساعد على انتشار الادغال الريزومية المعمرة مثل الثيل وغيرها.</a:t>
            </a:r>
            <a:endParaRPr lang="en-US" dirty="0"/>
          </a:p>
          <a:p>
            <a:pPr marL="0" indent="0" algn="just" rtl="1">
              <a:buNone/>
            </a:pPr>
            <a:endParaRPr lang="en-US" dirty="0"/>
          </a:p>
        </p:txBody>
      </p:sp>
    </p:spTree>
    <p:extLst>
      <p:ext uri="{BB962C8B-B14F-4D97-AF65-F5344CB8AC3E}">
        <p14:creationId xmlns:p14="http://schemas.microsoft.com/office/powerpoint/2010/main" val="17927002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الخلاصة </a:t>
            </a:r>
            <a:endParaRPr lang="en-US" dirty="0"/>
          </a:p>
        </p:txBody>
      </p:sp>
      <p:sp>
        <p:nvSpPr>
          <p:cNvPr id="3" name="عنصر نائب للمحتوى 2"/>
          <p:cNvSpPr>
            <a:spLocks noGrp="1"/>
          </p:cNvSpPr>
          <p:nvPr>
            <p:ph idx="1"/>
          </p:nvPr>
        </p:nvSpPr>
        <p:spPr/>
        <p:txBody>
          <a:bodyPr/>
          <a:lstStyle/>
          <a:p>
            <a:pPr algn="r" rtl="1"/>
            <a:r>
              <a:rPr lang="ar-IQ" dirty="0" smtClean="0"/>
              <a:t>تطرقنا في هذه المحاضرة الى </a:t>
            </a:r>
          </a:p>
          <a:p>
            <a:pPr algn="r" rtl="1"/>
            <a:r>
              <a:rPr lang="ar-IQ" dirty="0" smtClean="0">
                <a:solidFill>
                  <a:schemeClr val="accent6">
                    <a:lumMod val="75000"/>
                  </a:schemeClr>
                </a:solidFill>
              </a:rPr>
              <a:t> </a:t>
            </a:r>
            <a:r>
              <a:rPr lang="ar-IQ" b="1" dirty="0" smtClean="0">
                <a:solidFill>
                  <a:schemeClr val="accent6">
                    <a:lumMod val="75000"/>
                  </a:schemeClr>
                </a:solidFill>
              </a:rPr>
              <a:t>المحراث القرصي القلاب </a:t>
            </a:r>
          </a:p>
          <a:p>
            <a:pPr algn="r" rtl="1"/>
            <a:r>
              <a:rPr lang="ar-IQ" dirty="0" smtClean="0"/>
              <a:t>مكوناته وطبعة عمله </a:t>
            </a:r>
          </a:p>
          <a:p>
            <a:pPr algn="r" rtl="1"/>
            <a:r>
              <a:rPr lang="ar-IQ" b="1" dirty="0" smtClean="0">
                <a:solidFill>
                  <a:srgbClr val="FF0000"/>
                </a:solidFill>
              </a:rPr>
              <a:t>المحراث الدوراني </a:t>
            </a:r>
          </a:p>
          <a:p>
            <a:pPr algn="r" rtl="1"/>
            <a:r>
              <a:rPr lang="ar-IQ" dirty="0" smtClean="0"/>
              <a:t>العوامل المؤثرة على درجة تفتيت التربة </a:t>
            </a:r>
          </a:p>
          <a:p>
            <a:pPr algn="r" rtl="1"/>
            <a:r>
              <a:rPr lang="ar-IQ" dirty="0" smtClean="0"/>
              <a:t>مميزات وعيوب المحراث الدوراني   </a:t>
            </a:r>
          </a:p>
          <a:p>
            <a:pPr marL="0" indent="0" algn="r" rtl="1">
              <a:buNone/>
            </a:pPr>
            <a:endParaRPr lang="ar-IQ" dirty="0" smtClean="0"/>
          </a:p>
        </p:txBody>
      </p:sp>
    </p:spTree>
    <p:extLst>
      <p:ext uri="{BB962C8B-B14F-4D97-AF65-F5344CB8AC3E}">
        <p14:creationId xmlns:p14="http://schemas.microsoft.com/office/powerpoint/2010/main" val="18814396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الاختبار </a:t>
            </a:r>
            <a:endParaRPr lang="en-US" dirty="0"/>
          </a:p>
        </p:txBody>
      </p:sp>
      <p:sp>
        <p:nvSpPr>
          <p:cNvPr id="3" name="عنصر نائب للمحتوى 2"/>
          <p:cNvSpPr>
            <a:spLocks noGrp="1"/>
          </p:cNvSpPr>
          <p:nvPr>
            <p:ph idx="1"/>
          </p:nvPr>
        </p:nvSpPr>
        <p:spPr/>
        <p:txBody>
          <a:bodyPr/>
          <a:lstStyle/>
          <a:p>
            <a:pPr algn="r" rtl="1"/>
            <a:endParaRPr lang="en-US" dirty="0"/>
          </a:p>
        </p:txBody>
      </p:sp>
    </p:spTree>
    <p:extLst>
      <p:ext uri="{BB962C8B-B14F-4D97-AF65-F5344CB8AC3E}">
        <p14:creationId xmlns:p14="http://schemas.microsoft.com/office/powerpoint/2010/main" val="1538070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1"/>
            <a:r>
              <a:rPr lang="ar-IQ" b="1" dirty="0">
                <a:solidFill>
                  <a:schemeClr val="accent2">
                    <a:lumMod val="75000"/>
                  </a:schemeClr>
                </a:solidFill>
              </a:rPr>
              <a:t>المحراث </a:t>
            </a:r>
            <a:r>
              <a:rPr lang="ar-IQ" b="1" dirty="0" smtClean="0">
                <a:solidFill>
                  <a:schemeClr val="accent2">
                    <a:lumMod val="75000"/>
                  </a:schemeClr>
                </a:solidFill>
              </a:rPr>
              <a:t>القرصي </a:t>
            </a:r>
            <a:r>
              <a:rPr lang="ar-IQ" b="1" dirty="0">
                <a:solidFill>
                  <a:schemeClr val="accent2">
                    <a:lumMod val="75000"/>
                  </a:schemeClr>
                </a:solidFill>
              </a:rPr>
              <a:t>القلاب</a:t>
            </a:r>
            <a:endParaRPr lang="en-US" dirty="0">
              <a:solidFill>
                <a:schemeClr val="accent2">
                  <a:lumMod val="75000"/>
                </a:schemeClr>
              </a:solidFill>
            </a:endParaRPr>
          </a:p>
        </p:txBody>
      </p:sp>
      <p:sp>
        <p:nvSpPr>
          <p:cNvPr id="3" name="عنصر نائب للمحتوى 2"/>
          <p:cNvSpPr>
            <a:spLocks noGrp="1"/>
          </p:cNvSpPr>
          <p:nvPr>
            <p:ph idx="1"/>
          </p:nvPr>
        </p:nvSpPr>
        <p:spPr/>
        <p:txBody>
          <a:bodyPr>
            <a:normAutofit/>
          </a:bodyPr>
          <a:lstStyle/>
          <a:p>
            <a:pPr marL="0" indent="0" algn="r" rtl="1">
              <a:buNone/>
            </a:pPr>
            <a:r>
              <a:rPr lang="ar-IQ" dirty="0"/>
              <a:t>يشابه المحراث القرصي القلاب المحراث المطرحي القلاب من حيث العمل اذ يقوم بتفكيك وتفتيت وقلب التربة وخلطها الا انه يختلف عنه بدرجة التفتيت والقلب وذلك نتيجة لاختلاف البدن. حيث يكون البدن في المحراث القرصي عبارة عن قرص مقعر ذو حافة حادة ومثبت على الساق بواسطة كرسي تحميل (رولمان بُلي) يسمح له بالدوران اثناء الحراثة بسبب احتكاكه بالتربة (شكل 12).</a:t>
            </a:r>
            <a:endParaRPr lang="en-US" dirty="0"/>
          </a:p>
          <a:p>
            <a:pPr marL="0" indent="0" algn="r" rtl="1">
              <a:buNone/>
            </a:pPr>
            <a:endParaRPr lang="en-US" dirty="0"/>
          </a:p>
        </p:txBody>
      </p:sp>
    </p:spTree>
    <p:extLst>
      <p:ext uri="{BB962C8B-B14F-4D97-AF65-F5344CB8AC3E}">
        <p14:creationId xmlns:p14="http://schemas.microsoft.com/office/powerpoint/2010/main" val="3003896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عنصر نائب للمحتوى 7"/>
          <p:cNvPicPr>
            <a:picLocks noGrp="1"/>
          </p:cNvPicPr>
          <p:nvPr>
            <p:ph idx="1"/>
          </p:nvPr>
        </p:nvPicPr>
        <p:blipFill>
          <a:blip r:embed="rId2">
            <a:clrChange>
              <a:clrFrom>
                <a:srgbClr val="FFFFFF"/>
              </a:clrFrom>
              <a:clrTo>
                <a:srgbClr val="FFFFFF">
                  <a:alpha val="0"/>
                </a:srgbClr>
              </a:clrTo>
            </a:clrChange>
          </a:blip>
          <a:stretch>
            <a:fillRect/>
          </a:stretch>
        </p:blipFill>
        <p:spPr>
          <a:xfrm>
            <a:off x="838200" y="838200"/>
            <a:ext cx="7411447" cy="4525963"/>
          </a:xfrm>
          <a:prstGeom prst="rect">
            <a:avLst/>
          </a:prstGeom>
        </p:spPr>
      </p:pic>
      <p:sp>
        <p:nvSpPr>
          <p:cNvPr id="9" name="مستطيل 8"/>
          <p:cNvSpPr/>
          <p:nvPr/>
        </p:nvSpPr>
        <p:spPr>
          <a:xfrm>
            <a:off x="2971800" y="5640232"/>
            <a:ext cx="2941831" cy="369332"/>
          </a:xfrm>
          <a:prstGeom prst="rect">
            <a:avLst/>
          </a:prstGeom>
        </p:spPr>
        <p:txBody>
          <a:bodyPr wrap="none">
            <a:spAutoFit/>
          </a:bodyPr>
          <a:lstStyle/>
          <a:p>
            <a:r>
              <a:rPr lang="ar-IQ" dirty="0"/>
              <a:t>شكل (12): المحراث القرصي القلاب</a:t>
            </a:r>
            <a:endParaRPr lang="en-US" dirty="0"/>
          </a:p>
        </p:txBody>
      </p:sp>
    </p:spTree>
    <p:extLst>
      <p:ext uri="{BB962C8B-B14F-4D97-AF65-F5344CB8AC3E}">
        <p14:creationId xmlns:p14="http://schemas.microsoft.com/office/powerpoint/2010/main" val="12937977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838200"/>
            <a:ext cx="8229600" cy="4525963"/>
          </a:xfrm>
        </p:spPr>
        <p:txBody>
          <a:bodyPr>
            <a:normAutofit lnSpcReduction="10000"/>
          </a:bodyPr>
          <a:lstStyle/>
          <a:p>
            <a:pPr marL="0" indent="0" algn="r" rtl="1">
              <a:buNone/>
            </a:pPr>
            <a:r>
              <a:rPr lang="ar-IQ" dirty="0"/>
              <a:t>اثناء عمل المحراث القرصي تتجمع التربة داخل تقعر القرص القلاب وتتفتت وباستمرار حركته الى الامام يقوم بقلب التربة جزئياً وخلطها مع بعضها البعض. ولكن نتيجة القوة الكبيرة التي يسلطها القرص على التربة فانها تلتصق عليه وفي حال بقائها تسبب بزيادة قوة السحب لذا يزود كل قرص بقاشطة تعمل على تنظيف القرص باستمرار (شكل 12). كما ان تجمع التربة على الاقراص يولد قوة تحاول دفع المحراث بعكس اتجاه قلب التربة لذا يزود المحراث في نهايته بعجلة الاسناد الخلفية (عجلة الاخدود الخلفية) تقوم باسناد المحراث للحفاظ على سيره بشكل مستقيم.</a:t>
            </a:r>
            <a:endParaRPr lang="en-US" dirty="0"/>
          </a:p>
          <a:p>
            <a:pPr marL="0" indent="0" algn="r" rtl="1">
              <a:buNone/>
            </a:pPr>
            <a:endParaRPr lang="en-US" dirty="0"/>
          </a:p>
        </p:txBody>
      </p:sp>
    </p:spTree>
    <p:extLst>
      <p:ext uri="{BB962C8B-B14F-4D97-AF65-F5344CB8AC3E}">
        <p14:creationId xmlns:p14="http://schemas.microsoft.com/office/powerpoint/2010/main" val="8236423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صر نائب للمحتوى 6"/>
          <p:cNvSpPr>
            <a:spLocks noGrp="1"/>
          </p:cNvSpPr>
          <p:nvPr>
            <p:ph idx="1"/>
          </p:nvPr>
        </p:nvSpPr>
        <p:spPr>
          <a:xfrm>
            <a:off x="533400" y="990600"/>
            <a:ext cx="8229600" cy="4525963"/>
          </a:xfrm>
        </p:spPr>
        <p:txBody>
          <a:bodyPr/>
          <a:lstStyle/>
          <a:p>
            <a:pPr marL="0" indent="0" algn="just" rtl="1">
              <a:buNone/>
            </a:pPr>
            <a:r>
              <a:rPr lang="ar-IQ" dirty="0"/>
              <a:t>يميل القرص عن المستوى الرأسي بزاوية مقدارها 15-25 درجة (شكل 12) وتسمى بزاوية ميل القرص اذ تؤثر هذه الزاوية على تعمق القرص داخل التربة حيث كلما كانت الزاوية قليلة (ضمن حدود معينة) زاد تعمق القرص وقلت المقاومة عليه باتجاه الحراثة وكلما كانت كبيرة كان العكس. كما يميل القرص عن خط الحراثة بزاوية 42-45 درجة (شكل 12) وتسمى بزاوية القرص وتؤثر هذه الزاوية على عرض الحراثة اذ يزداد عرض الحرث بزيادة هذه الزاوية كما تحسن من اختراق التربة</a:t>
            </a:r>
            <a:endParaRPr lang="en-US" dirty="0"/>
          </a:p>
        </p:txBody>
      </p:sp>
    </p:spTree>
    <p:extLst>
      <p:ext uri="{BB962C8B-B14F-4D97-AF65-F5344CB8AC3E}">
        <p14:creationId xmlns:p14="http://schemas.microsoft.com/office/powerpoint/2010/main" val="42586412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90600"/>
            <a:ext cx="8229600" cy="4525963"/>
          </a:xfrm>
        </p:spPr>
        <p:txBody>
          <a:bodyPr/>
          <a:lstStyle/>
          <a:p>
            <a:pPr marL="0" indent="0" algn="just" rtl="1">
              <a:buNone/>
            </a:pPr>
            <a:r>
              <a:rPr lang="ar-IQ" dirty="0"/>
              <a:t>ويناسب هذا المحراث العمل في الاراضي الصلبة واللزجة (نتيجة وجود القاشطة التي تعمل على تنظيف القرص باستمرار) والاراضي الرملية والمليئة بالأحجار وجذور النباتات العميقة كما يناسب الحراثة العميقة.</a:t>
            </a:r>
            <a:endParaRPr lang="en-US" dirty="0"/>
          </a:p>
          <a:p>
            <a:pPr marL="0" indent="0" algn="just" rtl="1">
              <a:buNone/>
            </a:pPr>
            <a:r>
              <a:rPr lang="ar-IQ" dirty="0"/>
              <a:t>تقوم الاسلحة بضرب التربة اثناء العمل فتقطعها وترميها الى الخلف باتجاه غطاء المحراث فتصطدم به وتتفتت بالإضافة الى خلطها</a:t>
            </a:r>
            <a:endParaRPr lang="en-US" b="1" dirty="0"/>
          </a:p>
        </p:txBody>
      </p:sp>
    </p:spTree>
    <p:extLst>
      <p:ext uri="{BB962C8B-B14F-4D97-AF65-F5344CB8AC3E}">
        <p14:creationId xmlns:p14="http://schemas.microsoft.com/office/powerpoint/2010/main" val="27301283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marL="0" indent="0" algn="just" rtl="1">
              <a:buNone/>
            </a:pPr>
            <a:r>
              <a:rPr lang="ar-IQ" dirty="0"/>
              <a:t>يتكون المحراث الدوراني من عمود ادخال القدرة الى المحراث (والمنقولة له من عمود مأخذ القدرة بالساحبة عن طريق الذراع التلسكوبي) وصندوق السرع (والذي ينقل الحركة من عمود ادخال القدرة الى العمود الجانبي) ومن العمود الجانبي الذي يحتوي في نهايته على عجلة نجمية ترتبط بسلسلة ناقلة تنقل الحركة من هذه العجلة النجمية الى اخرى مربوطة على عمود الاسلحة والذي يحمل الاسلحة (والتي تدور باتجاه دوران عجلات الساحبة) ومن غطاء المحراث الذي يقع فوق الاسلحة مباشرةً (شكل 13)</a:t>
            </a:r>
            <a:endParaRPr lang="en-US" dirty="0"/>
          </a:p>
        </p:txBody>
      </p:sp>
      <p:sp>
        <p:nvSpPr>
          <p:cNvPr id="4" name="عنوان 3"/>
          <p:cNvSpPr>
            <a:spLocks noGrp="1"/>
          </p:cNvSpPr>
          <p:nvPr>
            <p:ph type="title"/>
          </p:nvPr>
        </p:nvSpPr>
        <p:spPr/>
        <p:txBody>
          <a:bodyPr/>
          <a:lstStyle/>
          <a:p>
            <a:r>
              <a:rPr lang="ar-IQ" b="1" dirty="0"/>
              <a:t>المحراث الدوراني</a:t>
            </a:r>
            <a:endParaRPr lang="en-US" dirty="0">
              <a:solidFill>
                <a:schemeClr val="accent1">
                  <a:lumMod val="50000"/>
                </a:schemeClr>
              </a:solidFill>
            </a:endParaRPr>
          </a:p>
        </p:txBody>
      </p:sp>
    </p:spTree>
    <p:extLst>
      <p:ext uri="{BB962C8B-B14F-4D97-AF65-F5344CB8AC3E}">
        <p14:creationId xmlns:p14="http://schemas.microsoft.com/office/powerpoint/2010/main" val="12083205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p:cNvPicPr>
          <p:nvPr>
            <p:ph idx="1"/>
          </p:nvPr>
        </p:nvPicPr>
        <p:blipFill>
          <a:blip r:embed="rId2">
            <a:clrChange>
              <a:clrFrom>
                <a:srgbClr val="FDFDFD"/>
              </a:clrFrom>
              <a:clrTo>
                <a:srgbClr val="FDFDFD">
                  <a:alpha val="0"/>
                </a:srgbClr>
              </a:clrTo>
            </a:clrChange>
          </a:blip>
          <a:stretch>
            <a:fillRect/>
          </a:stretch>
        </p:blipFill>
        <p:spPr>
          <a:xfrm>
            <a:off x="914400" y="762000"/>
            <a:ext cx="7315200" cy="4525963"/>
          </a:xfrm>
          <a:prstGeom prst="rect">
            <a:avLst/>
          </a:prstGeom>
        </p:spPr>
      </p:pic>
      <p:sp>
        <p:nvSpPr>
          <p:cNvPr id="5" name="مستطيل 4"/>
          <p:cNvSpPr/>
          <p:nvPr/>
        </p:nvSpPr>
        <p:spPr>
          <a:xfrm>
            <a:off x="3276600" y="5410200"/>
            <a:ext cx="2443298" cy="369332"/>
          </a:xfrm>
          <a:prstGeom prst="rect">
            <a:avLst/>
          </a:prstGeom>
        </p:spPr>
        <p:txBody>
          <a:bodyPr wrap="none">
            <a:spAutoFit/>
          </a:bodyPr>
          <a:lstStyle/>
          <a:p>
            <a:r>
              <a:rPr lang="ar-IQ" dirty="0"/>
              <a:t>شكل (13): المحراث الدوراني</a:t>
            </a:r>
            <a:endParaRPr lang="en-US" dirty="0"/>
          </a:p>
        </p:txBody>
      </p:sp>
    </p:spTree>
    <p:extLst>
      <p:ext uri="{BB962C8B-B14F-4D97-AF65-F5344CB8AC3E}">
        <p14:creationId xmlns:p14="http://schemas.microsoft.com/office/powerpoint/2010/main" val="1290431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1371600" lvl="2" indent="-457200" algn="r" rtl="1">
              <a:buFont typeface="+mj-lt"/>
              <a:buAutoNum type="arabicPeriod"/>
            </a:pPr>
            <a:r>
              <a:rPr lang="ar-IQ" dirty="0"/>
              <a:t>المسافة بين الغطاء والاسلحة: فكلما قلت المسافة بين الغطاء والاسلحة زادت درجة التفتيت والعكس صحيح.</a:t>
            </a:r>
            <a:endParaRPr lang="en-US" dirty="0"/>
          </a:p>
          <a:p>
            <a:pPr marL="1371600" lvl="2" indent="-457200" algn="r" rtl="1">
              <a:buFont typeface="+mj-lt"/>
              <a:buAutoNum type="arabicPeriod"/>
            </a:pPr>
            <a:r>
              <a:rPr lang="ar-IQ" dirty="0"/>
              <a:t>السرعة الامامية للساحبة: فكلما قلت السرعة الامامية للساحبة زاد تفتت التربة نتيجة لزيادة عدد ضربات الاسلحة على التربة لوحدة المساحة.</a:t>
            </a:r>
            <a:endParaRPr lang="en-US" dirty="0"/>
          </a:p>
          <a:p>
            <a:pPr marL="1371600" lvl="2" indent="-457200" algn="r" rtl="1">
              <a:buFont typeface="+mj-lt"/>
              <a:buAutoNum type="arabicPeriod"/>
            </a:pPr>
            <a:r>
              <a:rPr lang="ar-IQ" dirty="0"/>
              <a:t>السرعة الدورانية للأسلحة: فكلما زادت سرعة دوران الاسلحة زاد تفتت التربة بسبب زيادة عدد ضربات الاسلحة للتربة.</a:t>
            </a:r>
            <a:endParaRPr lang="en-US" dirty="0"/>
          </a:p>
          <a:p>
            <a:pPr marL="0" indent="0" algn="r" rtl="1">
              <a:buNone/>
            </a:pPr>
            <a:endParaRPr lang="en-US" dirty="0"/>
          </a:p>
        </p:txBody>
      </p:sp>
      <p:sp>
        <p:nvSpPr>
          <p:cNvPr id="4" name="مستطيل 3"/>
          <p:cNvSpPr/>
          <p:nvPr/>
        </p:nvSpPr>
        <p:spPr>
          <a:xfrm>
            <a:off x="2514600" y="381000"/>
            <a:ext cx="4455066" cy="523220"/>
          </a:xfrm>
          <a:prstGeom prst="rect">
            <a:avLst/>
          </a:prstGeom>
        </p:spPr>
        <p:txBody>
          <a:bodyPr wrap="none">
            <a:spAutoFit/>
          </a:bodyPr>
          <a:lstStyle/>
          <a:p>
            <a:r>
              <a:rPr lang="ar-IQ" sz="2800" b="1" dirty="0" smtClean="0">
                <a:solidFill>
                  <a:srgbClr val="FFC000"/>
                </a:solidFill>
              </a:rPr>
              <a:t>العوامل المثرة في درجة </a:t>
            </a:r>
            <a:r>
              <a:rPr lang="ar-IQ" sz="2800" b="1" dirty="0">
                <a:solidFill>
                  <a:srgbClr val="FFC000"/>
                </a:solidFill>
              </a:rPr>
              <a:t>تفتت التربة </a:t>
            </a:r>
            <a:endParaRPr lang="en-US" sz="2800" b="1" dirty="0">
              <a:solidFill>
                <a:srgbClr val="FFC000"/>
              </a:solidFill>
            </a:endParaRPr>
          </a:p>
        </p:txBody>
      </p:sp>
    </p:spTree>
    <p:extLst>
      <p:ext uri="{BB962C8B-B14F-4D97-AF65-F5344CB8AC3E}">
        <p14:creationId xmlns:p14="http://schemas.microsoft.com/office/powerpoint/2010/main" val="184955273"/>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9169</TotalTime>
  <Words>548</Words>
  <Application>Microsoft Office PowerPoint</Application>
  <PresentationFormat>عرض على الشاشة (3:4)‏</PresentationFormat>
  <Paragraphs>29</Paragraphs>
  <Slides>12</Slides>
  <Notes>0</Notes>
  <HiddenSlides>0</HiddenSlides>
  <MMClips>0</MMClips>
  <ScaleCrop>false</ScaleCrop>
  <HeadingPairs>
    <vt:vector size="4" baseType="variant">
      <vt:variant>
        <vt:lpstr>نسق</vt:lpstr>
      </vt:variant>
      <vt:variant>
        <vt:i4>1</vt:i4>
      </vt:variant>
      <vt:variant>
        <vt:lpstr>عناوين الشرائح</vt:lpstr>
      </vt:variant>
      <vt:variant>
        <vt:i4>12</vt:i4>
      </vt:variant>
    </vt:vector>
  </HeadingPairs>
  <TitlesOfParts>
    <vt:vector size="13" baseType="lpstr">
      <vt:lpstr>نسق Office</vt:lpstr>
      <vt:lpstr>المحاضرة السادسة </vt:lpstr>
      <vt:lpstr>المحراث القرصي القلاب</vt:lpstr>
      <vt:lpstr>عرض تقديمي في PowerPoint</vt:lpstr>
      <vt:lpstr>عرض تقديمي في PowerPoint</vt:lpstr>
      <vt:lpstr>عرض تقديمي في PowerPoint</vt:lpstr>
      <vt:lpstr>عرض تقديمي في PowerPoint</vt:lpstr>
      <vt:lpstr>المحراث الدوراني</vt:lpstr>
      <vt:lpstr>عرض تقديمي في PowerPoint</vt:lpstr>
      <vt:lpstr>عرض تقديمي في PowerPoint</vt:lpstr>
      <vt:lpstr>عرض تقديمي في PowerPoint</vt:lpstr>
      <vt:lpstr>الخلاصة </vt:lpstr>
      <vt:lpstr>الاختبار </vt:lpstr>
    </vt:vector>
  </TitlesOfParts>
  <Company>المستقبل للحاسبات - سنجار</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مكائن وآلات زراعية</dc:title>
  <dc:creator>acer</dc:creator>
  <cp:lastModifiedBy>acer</cp:lastModifiedBy>
  <cp:revision>56</cp:revision>
  <dcterms:created xsi:type="dcterms:W3CDTF">2019-01-29T20:25:21Z</dcterms:created>
  <dcterms:modified xsi:type="dcterms:W3CDTF">2019-04-23T18:57:04Z</dcterms:modified>
</cp:coreProperties>
</file>